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3" r:id="rId7"/>
    <p:sldId id="267" r:id="rId8"/>
    <p:sldId id="268" r:id="rId9"/>
    <p:sldId id="269" r:id="rId10"/>
    <p:sldId id="270" r:id="rId11"/>
    <p:sldId id="271" r:id="rId12"/>
    <p:sldId id="272" r:id="rId13"/>
    <p:sldId id="273" r:id="rId14"/>
    <p:sldId id="274" r:id="rId15"/>
    <p:sldId id="275" r:id="rId16"/>
    <p:sldId id="295" r:id="rId17"/>
    <p:sldId id="280" r:id="rId18"/>
    <p:sldId id="278" r:id="rId19"/>
    <p:sldId id="296" r:id="rId20"/>
    <p:sldId id="293" r:id="rId21"/>
    <p:sldId id="297" r:id="rId22"/>
    <p:sldId id="294" r:id="rId23"/>
    <p:sldId id="284" r:id="rId24"/>
    <p:sldId id="286" r:id="rId25"/>
    <p:sldId id="285" r:id="rId26"/>
    <p:sldId id="287" r:id="rId27"/>
    <p:sldId id="290" r:id="rId28"/>
    <p:sldId id="289" r:id="rId29"/>
  </p:sldIdLst>
  <p:sldSz cx="9144000" cy="5143500" type="screen16x9"/>
  <p:notesSz cx="6858000" cy="9144000"/>
  <p:embeddedFontLst>
    <p:embeddedFont>
      <p:font typeface="Lato" panose="020F0502020204030203" pitchFamily="34" charset="0"/>
      <p:regular r:id="rId31"/>
      <p:bold r:id="rId32"/>
      <p:italic r:id="rId33"/>
      <p:boldItalic r:id="rId34"/>
    </p:embeddedFont>
    <p:embeddedFont>
      <p:font typeface="Raleway" pitchFamily="2" charset="77"/>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50"/>
    <p:restoredTop sz="94754"/>
  </p:normalViewPr>
  <p:slideViewPr>
    <p:cSldViewPr snapToGrid="0">
      <p:cViewPr varScale="1">
        <p:scale>
          <a:sx n="121" d="100"/>
          <a:sy n="121" d="100"/>
        </p:scale>
        <p:origin x="192" y="4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d0d6e95281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d0d6e95281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d0d6e95281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d0d6e9528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0d6e95281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d0d6e95281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d0d6e95281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d0d6e95281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d0d6e95281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d0d6e95281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0d6e9528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0d6e9528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d0d6e9528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d0d6e95281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2344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d0d6e95281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d0d6e95281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d0d6e95281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d0d6e95281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d0d6e9528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d0d6e95281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449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d0d6e952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d0d6e952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-Primary goal is to create a platform that delivers accurate estimates of house prices which are crucial for both buyers and sellers in King county. </a:t>
            </a:r>
            <a:endParaRPr sz="1600">
              <a:solidFill>
                <a:srgbClr val="595959"/>
              </a:solidFill>
              <a:latin typeface="Lato"/>
              <a:ea typeface="Lato"/>
              <a:cs typeface="Lato"/>
              <a:sym typeface="Lato"/>
            </a:endParaRPr>
          </a:p>
          <a:p>
            <a:pPr marL="457200" lvl="0" indent="-330200" algn="l" rtl="0">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-To achieve this objective we need to develop a model that can identify the key factors influencing house prices. </a:t>
            </a:r>
            <a:endParaRPr sz="1600">
              <a:solidFill>
                <a:srgbClr val="595959"/>
              </a:solidFill>
              <a:latin typeface="Lato"/>
              <a:ea typeface="Lato"/>
              <a:cs typeface="Lato"/>
              <a:sym typeface="Lato"/>
            </a:endParaRPr>
          </a:p>
          <a:p>
            <a:pPr marL="457200" lvl="0" indent="-330200" algn="l" rtl="0">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-To effectively train this model the client requires precise and representative data related to the real estate market in king county, including historical sales, current listings, property size, and other relevant features. </a:t>
            </a:r>
            <a:endParaRPr sz="1600">
              <a:solidFill>
                <a:srgbClr val="595959"/>
              </a:solidFill>
              <a:latin typeface="Lato"/>
              <a:ea typeface="Lato"/>
              <a:cs typeface="Lato"/>
              <a:sym typeface="Lato"/>
            </a:endParaRPr>
          </a:p>
          <a:p>
            <a:pPr marL="457200" lvl="0" indent="-330200" algn="l" rtl="0">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 The expectation is that, once completed, the model can be used by them as a tool in selecting properties for investment in King County.</a:t>
            </a:r>
            <a:endParaRPr sz="1600">
              <a:solidFill>
                <a:srgbClr val="595959"/>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d191fa14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d191fa14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8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d0d6e9528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d0d6e95281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7014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d19419b9d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d19419b9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06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d0d6e95281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d0d6e95281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d19419b9d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d19419b9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d19419b9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d19419b9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19419b9d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19419b9d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19419b9d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19419b9d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67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d0d6e9528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d0d6e952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0d6e9528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d0d6e9528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d0d6e9528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d0d6e95281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0d6e9528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d0d6e9528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d0d6e9528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d0d6e9528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d0d6e9528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d0d6e952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0d6e9528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d0d6e9528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971550" y="632222"/>
            <a:ext cx="7200900" cy="982200"/>
          </a:xfrm>
          <a:prstGeom prst="rect">
            <a:avLst/>
          </a:prstGeom>
          <a:noFill/>
          <a:ln>
            <a:noFill/>
          </a:ln>
        </p:spPr>
        <p:txBody>
          <a:bodyPr spcFirstLastPara="1" wrap="square" lIns="68575" tIns="34275" rIns="68575" bIns="34275" anchor="ctr" anchorCtr="0">
            <a:normAutofit/>
          </a:bodyPr>
          <a:lstStyle>
            <a:lvl1pPr lvl="0" algn="l" rtl="0">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body" idx="1"/>
          </p:nvPr>
        </p:nvSpPr>
        <p:spPr>
          <a:xfrm>
            <a:off x="971550" y="1696641"/>
            <a:ext cx="7200900" cy="27324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dk1"/>
              </a:buClr>
              <a:buSzPts val="1400"/>
              <a:buChar char="●"/>
              <a:defRPr/>
            </a:lvl1pPr>
            <a:lvl2pPr marL="914400" lvl="1" indent="-317500" algn="l" rtl="0">
              <a:lnSpc>
                <a:spcPct val="120000"/>
              </a:lnSpc>
              <a:spcBef>
                <a:spcPts val="1200"/>
              </a:spcBef>
              <a:spcAft>
                <a:spcPts val="0"/>
              </a:spcAft>
              <a:buClr>
                <a:schemeClr val="dk1"/>
              </a:buClr>
              <a:buSzPts val="1400"/>
              <a:buChar char="○"/>
              <a:defRPr/>
            </a:lvl2pPr>
            <a:lvl3pPr marL="1371600" lvl="2" indent="-317500" algn="l" rtl="0">
              <a:lnSpc>
                <a:spcPct val="120000"/>
              </a:lnSpc>
              <a:spcBef>
                <a:spcPts val="1200"/>
              </a:spcBef>
              <a:spcAft>
                <a:spcPts val="0"/>
              </a:spcAft>
              <a:buClr>
                <a:schemeClr val="dk1"/>
              </a:buClr>
              <a:buSzPts val="1400"/>
              <a:buChar char="■"/>
              <a:defRPr/>
            </a:lvl3pPr>
            <a:lvl4pPr marL="1828800" lvl="3" indent="-317500" algn="l" rtl="0">
              <a:lnSpc>
                <a:spcPct val="120000"/>
              </a:lnSpc>
              <a:spcBef>
                <a:spcPts val="1200"/>
              </a:spcBef>
              <a:spcAft>
                <a:spcPts val="0"/>
              </a:spcAft>
              <a:buClr>
                <a:schemeClr val="dk1"/>
              </a:buClr>
              <a:buSzPts val="1400"/>
              <a:buChar char="●"/>
              <a:defRPr/>
            </a:lvl4pPr>
            <a:lvl5pPr marL="2286000" lvl="4" indent="-317500" algn="l" rtl="0">
              <a:lnSpc>
                <a:spcPct val="12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5" name="Google Shape;85;p13"/>
          <p:cNvSpPr txBox="1">
            <a:spLocks noGrp="1"/>
          </p:cNvSpPr>
          <p:nvPr>
            <p:ph type="dt" idx="10"/>
          </p:nvPr>
        </p:nvSpPr>
        <p:spPr>
          <a:xfrm>
            <a:off x="635795" y="464939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5464969" y="4649391"/>
            <a:ext cx="25575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8046080" y="4649391"/>
            <a:ext cx="464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729450" y="1376050"/>
            <a:ext cx="8016600" cy="161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Real Estate </a:t>
            </a:r>
            <a:endParaRPr dirty="0"/>
          </a:p>
          <a:p>
            <a:pPr marL="0" lvl="0" indent="0" algn="l" rtl="0">
              <a:spcBef>
                <a:spcPts val="0"/>
              </a:spcBef>
              <a:spcAft>
                <a:spcPts val="0"/>
              </a:spcAft>
              <a:buNone/>
            </a:pPr>
            <a:r>
              <a:rPr lang="en" dirty="0"/>
              <a:t>Market </a:t>
            </a:r>
            <a:endParaRPr dirty="0"/>
          </a:p>
          <a:p>
            <a:pPr marL="0" lvl="0" indent="0" algn="l" rtl="0">
              <a:spcBef>
                <a:spcPts val="0"/>
              </a:spcBef>
              <a:spcAft>
                <a:spcPts val="0"/>
              </a:spcAft>
              <a:buNone/>
            </a:pPr>
            <a:r>
              <a:rPr lang="en" dirty="0"/>
              <a:t>in King County</a:t>
            </a:r>
            <a:endParaRPr dirty="0"/>
          </a:p>
        </p:txBody>
      </p:sp>
      <p:sp>
        <p:nvSpPr>
          <p:cNvPr id="93" name="Google Shape;93;p14"/>
          <p:cNvSpPr txBox="1">
            <a:spLocks noGrp="1"/>
          </p:cNvSpPr>
          <p:nvPr>
            <p:ph type="subTitle" idx="1"/>
          </p:nvPr>
        </p:nvSpPr>
        <p:spPr>
          <a:xfrm>
            <a:off x="813127" y="4174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Data-driven insights and predictive modelling</a:t>
            </a:r>
            <a:endParaRPr b="1" dirty="0"/>
          </a:p>
        </p:txBody>
      </p:sp>
      <p:pic>
        <p:nvPicPr>
          <p:cNvPr id="94" name="Google Shape;94;p14"/>
          <p:cNvPicPr preferRelativeResize="0"/>
          <p:nvPr/>
        </p:nvPicPr>
        <p:blipFill>
          <a:blip r:embed="rId3">
            <a:alphaModFix/>
          </a:blip>
          <a:stretch>
            <a:fillRect/>
          </a:stretch>
        </p:blipFill>
        <p:spPr>
          <a:xfrm>
            <a:off x="4755700" y="782700"/>
            <a:ext cx="4174175" cy="2204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745424" y="43799"/>
            <a:ext cx="8283000" cy="8775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1400" dirty="0">
                <a:sym typeface="Times New Roman"/>
              </a:rPr>
              <a:t>Assessing the change in house price values as per the grade, condition and waterfront location of a house with and without outliers using box plots as shown below.</a:t>
            </a:r>
            <a:endParaRPr sz="1400" dirty="0">
              <a:sym typeface="Times New Roman"/>
            </a:endParaRPr>
          </a:p>
        </p:txBody>
      </p:sp>
      <p:sp>
        <p:nvSpPr>
          <p:cNvPr id="175" name="Google Shape;175;p28"/>
          <p:cNvSpPr txBox="1">
            <a:spLocks noGrp="1"/>
          </p:cNvSpPr>
          <p:nvPr>
            <p:ph type="body" idx="1"/>
          </p:nvPr>
        </p:nvSpPr>
        <p:spPr>
          <a:xfrm>
            <a:off x="587825" y="1196925"/>
            <a:ext cx="8082600" cy="32322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176" name="Google Shape;176;p28"/>
          <p:cNvPicPr preferRelativeResize="0"/>
          <p:nvPr/>
        </p:nvPicPr>
        <p:blipFill>
          <a:blip r:embed="rId3">
            <a:alphaModFix/>
          </a:blip>
          <a:stretch>
            <a:fillRect/>
          </a:stretch>
        </p:blipFill>
        <p:spPr>
          <a:xfrm>
            <a:off x="146000" y="909300"/>
            <a:ext cx="8851999" cy="4234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body" idx="1"/>
          </p:nvPr>
        </p:nvSpPr>
        <p:spPr>
          <a:xfrm>
            <a:off x="447000" y="419450"/>
            <a:ext cx="8251200" cy="44547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182" name="Google Shape;182;p29"/>
          <p:cNvPicPr preferRelativeResize="0"/>
          <p:nvPr/>
        </p:nvPicPr>
        <p:blipFill>
          <a:blip r:embed="rId3">
            <a:alphaModFix/>
          </a:blip>
          <a:stretch>
            <a:fillRect/>
          </a:stretch>
        </p:blipFill>
        <p:spPr>
          <a:xfrm>
            <a:off x="0" y="180826"/>
            <a:ext cx="9144003" cy="4781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0"/>
          <p:cNvPicPr preferRelativeResize="0"/>
          <p:nvPr/>
        </p:nvPicPr>
        <p:blipFill>
          <a:blip r:embed="rId3">
            <a:alphaModFix/>
          </a:blip>
          <a:stretch>
            <a:fillRect/>
          </a:stretch>
        </p:blipFill>
        <p:spPr>
          <a:xfrm>
            <a:off x="0" y="266346"/>
            <a:ext cx="9144003" cy="47550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661300" y="127075"/>
            <a:ext cx="7807200" cy="982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SzPts val="990"/>
              <a:buNone/>
            </a:pPr>
            <a:r>
              <a:rPr lang="en" sz="1400" dirty="0"/>
              <a:t>Scatterplots to </a:t>
            </a:r>
            <a:r>
              <a:rPr lang="en" sz="1400" dirty="0" err="1"/>
              <a:t>visualise</a:t>
            </a:r>
            <a:r>
              <a:rPr lang="en" sz="1400" dirty="0"/>
              <a:t> and explore the relationships between multiple variables</a:t>
            </a:r>
            <a:endParaRPr sz="1400" dirty="0"/>
          </a:p>
        </p:txBody>
      </p:sp>
      <p:pic>
        <p:nvPicPr>
          <p:cNvPr id="193" name="Google Shape;193;p31"/>
          <p:cNvPicPr preferRelativeResize="0"/>
          <p:nvPr/>
        </p:nvPicPr>
        <p:blipFill>
          <a:blip r:embed="rId3">
            <a:alphaModFix/>
          </a:blip>
          <a:stretch>
            <a:fillRect/>
          </a:stretch>
        </p:blipFill>
        <p:spPr>
          <a:xfrm>
            <a:off x="156150" y="1109275"/>
            <a:ext cx="8863350" cy="381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2"/>
          <p:cNvPicPr preferRelativeResize="0"/>
          <p:nvPr/>
        </p:nvPicPr>
        <p:blipFill>
          <a:blip r:embed="rId3">
            <a:alphaModFix/>
          </a:blip>
          <a:stretch>
            <a:fillRect/>
          </a:stretch>
        </p:blipFill>
        <p:spPr>
          <a:xfrm>
            <a:off x="304800" y="327600"/>
            <a:ext cx="8622848" cy="4515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477600" y="157675"/>
            <a:ext cx="8327700" cy="629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SzPct val="49009"/>
              <a:buNone/>
            </a:pPr>
            <a:r>
              <a:rPr lang="en" sz="1400" dirty="0"/>
              <a:t>General overview on the variables that have a strong correlation with the price</a:t>
            </a:r>
            <a:endParaRPr sz="1400" dirty="0"/>
          </a:p>
        </p:txBody>
      </p:sp>
      <p:pic>
        <p:nvPicPr>
          <p:cNvPr id="204" name="Google Shape;204;p33"/>
          <p:cNvPicPr preferRelativeResize="0"/>
          <p:nvPr/>
        </p:nvPicPr>
        <p:blipFill>
          <a:blip r:embed="rId3">
            <a:alphaModFix/>
          </a:blip>
          <a:stretch>
            <a:fillRect/>
          </a:stretch>
        </p:blipFill>
        <p:spPr>
          <a:xfrm>
            <a:off x="477600" y="786775"/>
            <a:ext cx="7606675" cy="435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4" name="Google Shape;214;p35">
            <a:extLst>
              <a:ext uri="{FF2B5EF4-FFF2-40B4-BE49-F238E27FC236}">
                <a16:creationId xmlns:a16="http://schemas.microsoft.com/office/drawing/2014/main" id="{75540966-E033-5C17-AE22-382FF8C811AD}"/>
              </a:ext>
            </a:extLst>
          </p:cNvPr>
          <p:cNvSpPr txBox="1">
            <a:spLocks/>
          </p:cNvSpPr>
          <p:nvPr/>
        </p:nvSpPr>
        <p:spPr>
          <a:xfrm>
            <a:off x="727950" y="371075"/>
            <a:ext cx="7200900" cy="98220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3800"/>
              <a:t>Simple linear regression</a:t>
            </a:r>
            <a:r>
              <a:rPr lang="en-GB"/>
              <a:t>:</a:t>
            </a:r>
            <a:endParaRPr lang="en-GB" dirty="0"/>
          </a:p>
        </p:txBody>
      </p:sp>
      <p:sp>
        <p:nvSpPr>
          <p:cNvPr id="7" name="Google Shape;215;p35">
            <a:extLst>
              <a:ext uri="{FF2B5EF4-FFF2-40B4-BE49-F238E27FC236}">
                <a16:creationId xmlns:a16="http://schemas.microsoft.com/office/drawing/2014/main" id="{9D1DE6E6-50D7-B86E-9F20-1053E05CDE42}"/>
              </a:ext>
            </a:extLst>
          </p:cNvPr>
          <p:cNvSpPr txBox="1">
            <a:spLocks/>
          </p:cNvSpPr>
          <p:nvPr/>
        </p:nvSpPr>
        <p:spPr>
          <a:xfrm>
            <a:off x="971550" y="1696641"/>
            <a:ext cx="7200900" cy="2732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spcBef>
                <a:spcPts val="800"/>
              </a:spcBef>
              <a:spcAft>
                <a:spcPts val="1200"/>
              </a:spcAft>
            </a:pPr>
            <a:r>
              <a:rPr lang="en-GB" sz="3000"/>
              <a:t>Linear regression model with price as the dependent variable and sqft_living as the independent variable to determine the coefficient and y-intercept</a:t>
            </a:r>
            <a:endParaRPr lang="en-GB" sz="3000" dirty="0"/>
          </a:p>
        </p:txBody>
      </p:sp>
    </p:spTree>
    <p:extLst>
      <p:ext uri="{BB962C8B-B14F-4D97-AF65-F5344CB8AC3E}">
        <p14:creationId xmlns:p14="http://schemas.microsoft.com/office/powerpoint/2010/main" val="378398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536713" y="0"/>
            <a:ext cx="8825947" cy="771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GB" sz="3800" dirty="0"/>
              <a:t>Plotting actual and predicted values</a:t>
            </a:r>
          </a:p>
        </p:txBody>
      </p:sp>
      <p:sp>
        <p:nvSpPr>
          <p:cNvPr id="232" name="Google Shape;232;p38"/>
          <p:cNvSpPr txBox="1">
            <a:spLocks noGrp="1"/>
          </p:cNvSpPr>
          <p:nvPr>
            <p:ph type="body" idx="1"/>
          </p:nvPr>
        </p:nvSpPr>
        <p:spPr>
          <a:xfrm>
            <a:off x="971550" y="1696641"/>
            <a:ext cx="7200900" cy="27324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233" name="Google Shape;233;p38"/>
          <p:cNvPicPr preferRelativeResize="0"/>
          <p:nvPr/>
        </p:nvPicPr>
        <p:blipFill>
          <a:blip r:embed="rId3">
            <a:alphaModFix/>
          </a:blip>
          <a:stretch>
            <a:fillRect/>
          </a:stretch>
        </p:blipFill>
        <p:spPr>
          <a:xfrm>
            <a:off x="459400" y="771600"/>
            <a:ext cx="8225200" cy="4485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6"/>
          <p:cNvPicPr preferRelativeResize="0"/>
          <p:nvPr/>
        </p:nvPicPr>
        <p:blipFill>
          <a:blip r:embed="rId3">
            <a:alphaModFix/>
          </a:blip>
          <a:stretch>
            <a:fillRect/>
          </a:stretch>
        </p:blipFill>
        <p:spPr>
          <a:xfrm>
            <a:off x="462300" y="143900"/>
            <a:ext cx="7867749" cy="4999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4" name="Google Shape;214;p35">
            <a:extLst>
              <a:ext uri="{FF2B5EF4-FFF2-40B4-BE49-F238E27FC236}">
                <a16:creationId xmlns:a16="http://schemas.microsoft.com/office/drawing/2014/main" id="{75540966-E033-5C17-AE22-382FF8C811AD}"/>
              </a:ext>
            </a:extLst>
          </p:cNvPr>
          <p:cNvSpPr txBox="1">
            <a:spLocks/>
          </p:cNvSpPr>
          <p:nvPr/>
        </p:nvSpPr>
        <p:spPr>
          <a:xfrm>
            <a:off x="727950" y="371075"/>
            <a:ext cx="7200900" cy="98220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3800" dirty="0"/>
              <a:t>Multiple linear regression</a:t>
            </a:r>
            <a:r>
              <a:rPr lang="en-GB" sz="2400" dirty="0"/>
              <a:t>:</a:t>
            </a:r>
            <a:endParaRPr lang="en-GB" dirty="0"/>
          </a:p>
        </p:txBody>
      </p:sp>
      <p:sp>
        <p:nvSpPr>
          <p:cNvPr id="2" name="Google Shape;215;p35">
            <a:extLst>
              <a:ext uri="{FF2B5EF4-FFF2-40B4-BE49-F238E27FC236}">
                <a16:creationId xmlns:a16="http://schemas.microsoft.com/office/drawing/2014/main" id="{5B8D1833-A9BB-ADC4-21D3-89774AF8C0DE}"/>
              </a:ext>
            </a:extLst>
          </p:cNvPr>
          <p:cNvSpPr txBox="1">
            <a:spLocks/>
          </p:cNvSpPr>
          <p:nvPr/>
        </p:nvSpPr>
        <p:spPr>
          <a:xfrm>
            <a:off x="769820" y="1482479"/>
            <a:ext cx="7200900" cy="2732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spcBef>
                <a:spcPts val="800"/>
              </a:spcBef>
              <a:spcAft>
                <a:spcPts val="1200"/>
              </a:spcAft>
            </a:pPr>
            <a:r>
              <a:rPr lang="en-GB" sz="3000"/>
              <a:t>Incorporating all other features we were interested in to understand their impact on price based on the baseline model</a:t>
            </a:r>
            <a:r>
              <a:rPr lang="en-GB" sz="4000">
                <a:solidFill>
                  <a:srgbClr val="000000"/>
                </a:solidFill>
                <a:latin typeface="Helvetica Neue" panose="02000503000000020004" pitchFamily="2" charset="0"/>
              </a:rPr>
              <a:t>.</a:t>
            </a:r>
            <a:endParaRPr lang="en-GB" sz="3000" dirty="0"/>
          </a:p>
        </p:txBody>
      </p:sp>
    </p:spTree>
    <p:extLst>
      <p:ext uri="{BB962C8B-B14F-4D97-AF65-F5344CB8AC3E}">
        <p14:creationId xmlns:p14="http://schemas.microsoft.com/office/powerpoint/2010/main" val="385844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subTitle" idx="1"/>
          </p:nvPr>
        </p:nvSpPr>
        <p:spPr>
          <a:xfrm>
            <a:off x="971550" y="1442849"/>
            <a:ext cx="6714600" cy="29862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 dirty="0"/>
              <a:t>Goal - create a platform that delivers accurate estimates of house prices </a:t>
            </a:r>
            <a:endParaRPr dirty="0"/>
          </a:p>
          <a:p>
            <a:pPr marL="457200" lvl="0" indent="-330200" algn="l" rtl="0">
              <a:lnSpc>
                <a:spcPct val="150000"/>
              </a:lnSpc>
              <a:spcBef>
                <a:spcPts val="0"/>
              </a:spcBef>
              <a:spcAft>
                <a:spcPts val="0"/>
              </a:spcAft>
              <a:buSzPts val="1600"/>
              <a:buChar char="●"/>
            </a:pPr>
            <a:r>
              <a:rPr lang="en" dirty="0"/>
              <a:t>Develop a model that can identify the key factors influencing house prices. </a:t>
            </a:r>
            <a:endParaRPr dirty="0"/>
          </a:p>
          <a:p>
            <a:pPr marL="457200" lvl="0" indent="-330200" algn="l" rtl="0">
              <a:lnSpc>
                <a:spcPct val="150000"/>
              </a:lnSpc>
              <a:spcBef>
                <a:spcPts val="0"/>
              </a:spcBef>
              <a:spcAft>
                <a:spcPts val="0"/>
              </a:spcAft>
              <a:buSzPts val="1600"/>
              <a:buChar char="●"/>
            </a:pPr>
            <a:r>
              <a:rPr lang="en" dirty="0"/>
              <a:t>Requirements - precise and representative data related to the real estate market in king county,</a:t>
            </a:r>
            <a:endParaRPr dirty="0"/>
          </a:p>
          <a:p>
            <a:pPr marL="457200" lvl="0" indent="-330200" algn="l" rtl="0">
              <a:lnSpc>
                <a:spcPct val="150000"/>
              </a:lnSpc>
              <a:spcBef>
                <a:spcPts val="0"/>
              </a:spcBef>
              <a:spcAft>
                <a:spcPts val="0"/>
              </a:spcAft>
              <a:buSzPts val="1600"/>
              <a:buChar char="●"/>
            </a:pPr>
            <a:endParaRPr dirty="0"/>
          </a:p>
        </p:txBody>
      </p:sp>
      <p:sp>
        <p:nvSpPr>
          <p:cNvPr id="100" name="Google Shape;100;p15"/>
          <p:cNvSpPr txBox="1">
            <a:spLocks noGrp="1"/>
          </p:cNvSpPr>
          <p:nvPr>
            <p:ph type="ctrTitle"/>
          </p:nvPr>
        </p:nvSpPr>
        <p:spPr>
          <a:xfrm>
            <a:off x="711419" y="405893"/>
            <a:ext cx="6714600" cy="762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Business Understanding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690307" y="-78625"/>
            <a:ext cx="7200900" cy="982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3800" dirty="0"/>
              <a:t>Results</a:t>
            </a:r>
            <a:endParaRPr dirty="0"/>
          </a:p>
        </p:txBody>
      </p:sp>
      <p:pic>
        <p:nvPicPr>
          <p:cNvPr id="7" name="Picture 6">
            <a:extLst>
              <a:ext uri="{FF2B5EF4-FFF2-40B4-BE49-F238E27FC236}">
                <a16:creationId xmlns:a16="http://schemas.microsoft.com/office/drawing/2014/main" id="{84E3229E-528C-DCE1-75A2-1DBE03EF5067}"/>
              </a:ext>
            </a:extLst>
          </p:cNvPr>
          <p:cNvPicPr>
            <a:picLocks noChangeAspect="1"/>
          </p:cNvPicPr>
          <p:nvPr/>
        </p:nvPicPr>
        <p:blipFill>
          <a:blip r:embed="rId3"/>
          <a:stretch>
            <a:fillRect/>
          </a:stretch>
        </p:blipFill>
        <p:spPr>
          <a:xfrm>
            <a:off x="596347" y="903575"/>
            <a:ext cx="6558939" cy="3992397"/>
          </a:xfrm>
          <a:prstGeom prst="rect">
            <a:avLst/>
          </a:prstGeom>
        </p:spPr>
      </p:pic>
    </p:spTree>
    <p:extLst>
      <p:ext uri="{BB962C8B-B14F-4D97-AF65-F5344CB8AC3E}">
        <p14:creationId xmlns:p14="http://schemas.microsoft.com/office/powerpoint/2010/main" val="444897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4" name="Google Shape;214;p35">
            <a:extLst>
              <a:ext uri="{FF2B5EF4-FFF2-40B4-BE49-F238E27FC236}">
                <a16:creationId xmlns:a16="http://schemas.microsoft.com/office/drawing/2014/main" id="{75540966-E033-5C17-AE22-382FF8C811AD}"/>
              </a:ext>
            </a:extLst>
          </p:cNvPr>
          <p:cNvSpPr txBox="1">
            <a:spLocks/>
          </p:cNvSpPr>
          <p:nvPr/>
        </p:nvSpPr>
        <p:spPr>
          <a:xfrm>
            <a:off x="727950" y="371075"/>
            <a:ext cx="7200900" cy="98220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KE" sz="3800" dirty="0"/>
              <a:t>Train – test results</a:t>
            </a:r>
            <a:endParaRPr lang="en-GB" dirty="0"/>
          </a:p>
        </p:txBody>
      </p:sp>
      <p:sp>
        <p:nvSpPr>
          <p:cNvPr id="3" name="Google Shape;250;p41">
            <a:extLst>
              <a:ext uri="{FF2B5EF4-FFF2-40B4-BE49-F238E27FC236}">
                <a16:creationId xmlns:a16="http://schemas.microsoft.com/office/drawing/2014/main" id="{B63A86A6-1C01-5918-88B3-075107B8212E}"/>
              </a:ext>
            </a:extLst>
          </p:cNvPr>
          <p:cNvSpPr txBox="1">
            <a:spLocks/>
          </p:cNvSpPr>
          <p:nvPr/>
        </p:nvSpPr>
        <p:spPr>
          <a:xfrm>
            <a:off x="645729" y="1517965"/>
            <a:ext cx="7200900" cy="273240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425450" indent="-285750">
              <a:buFont typeface="Arial" panose="020B0604020202020204" pitchFamily="34" charset="0"/>
              <a:buChar char="•"/>
            </a:pPr>
            <a:r>
              <a:rPr lang="en-GB" dirty="0"/>
              <a:t>After Training our data using the (80/20, 70/30, 60/40 ) ratios, we noticed that the model with the 80/20 had the highest r squared. This conclusion can be inferred since they were all scaled uniformly and they used the same predictor variables all through.</a:t>
            </a:r>
          </a:p>
          <a:p>
            <a:pPr marL="425450" indent="-285750">
              <a:buFont typeface="Arial" panose="020B0604020202020204" pitchFamily="34" charset="0"/>
              <a:buChar char="•"/>
            </a:pPr>
            <a:endParaRPr lang="en-GB" dirty="0"/>
          </a:p>
          <a:p>
            <a:pPr marL="425450" indent="-285750">
              <a:buFont typeface="Arial" panose="020B0604020202020204" pitchFamily="34" charset="0"/>
              <a:buChar char="•"/>
            </a:pPr>
            <a:r>
              <a:rPr lang="en-GB" dirty="0"/>
              <a:t>`Random Forest Regression` of the 80/20 split is the most accurate with `59.31`% of house price variance explained with a Mean Absolute Error of `155053.45818852124` dollars.</a:t>
            </a:r>
          </a:p>
          <a:p>
            <a:pPr marL="0" indent="0">
              <a:lnSpc>
                <a:spcPct val="120000"/>
              </a:lnSpc>
              <a:buClr>
                <a:schemeClr val="dk1"/>
              </a:buClr>
              <a:buSzPct val="75000"/>
              <a:buFont typeface="Sorts Mill Goudy"/>
              <a:buNone/>
            </a:pPr>
            <a:endParaRPr lang="en-GB" dirty="0">
              <a:solidFill>
                <a:schemeClr val="bg2"/>
              </a:solidFill>
            </a:endParaRPr>
          </a:p>
        </p:txBody>
      </p:sp>
    </p:spTree>
    <p:extLst>
      <p:ext uri="{BB962C8B-B14F-4D97-AF65-F5344CB8AC3E}">
        <p14:creationId xmlns:p14="http://schemas.microsoft.com/office/powerpoint/2010/main" val="2531284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44"/>
          <p:cNvSpPr txBox="1">
            <a:spLocks noGrp="1"/>
          </p:cNvSpPr>
          <p:nvPr>
            <p:ph type="subTitle" idx="1"/>
          </p:nvPr>
        </p:nvSpPr>
        <p:spPr>
          <a:xfrm>
            <a:off x="425669" y="1161975"/>
            <a:ext cx="8865476" cy="3490200"/>
          </a:xfrm>
          <a:prstGeom prst="rect">
            <a:avLst/>
          </a:prstGeom>
        </p:spPr>
        <p:txBody>
          <a:bodyPr spcFirstLastPara="1" wrap="square" lIns="91425" tIns="91425" rIns="91425" bIns="91425" anchor="t" anchorCtr="0">
            <a:noAutofit/>
          </a:bodyPr>
          <a:lstStyle/>
          <a:p>
            <a:pPr marL="339725" lvl="0" indent="-342900" algn="l" rtl="0">
              <a:lnSpc>
                <a:spcPct val="120000"/>
              </a:lnSpc>
              <a:spcBef>
                <a:spcPts val="0"/>
              </a:spcBef>
              <a:spcAft>
                <a:spcPts val="0"/>
              </a:spcAft>
              <a:buClrTx/>
              <a:buSzPct val="100000"/>
              <a:buFont typeface="Arial" panose="020B0604020202020204" pitchFamily="34" charset="0"/>
              <a:buChar char="•"/>
            </a:pPr>
            <a:r>
              <a:rPr lang="en-GB" sz="1300" b="1" dirty="0">
                <a:solidFill>
                  <a:srgbClr val="000000"/>
                </a:solidFill>
              </a:rPr>
              <a:t>Positive Influencers on Price:</a:t>
            </a:r>
          </a:p>
          <a:p>
            <a:pPr marL="174625" lvl="1" indent="0" algn="l" rtl="0">
              <a:lnSpc>
                <a:spcPct val="120000"/>
              </a:lnSpc>
              <a:spcBef>
                <a:spcPts val="400"/>
              </a:spcBef>
              <a:spcAft>
                <a:spcPts val="0"/>
              </a:spcAft>
              <a:buClr>
                <a:schemeClr val="dk1"/>
              </a:buClr>
              <a:buSzPct val="100000"/>
            </a:pPr>
            <a:r>
              <a:rPr lang="en-GB" sz="1200" dirty="0">
                <a:solidFill>
                  <a:srgbClr val="000000"/>
                </a:solidFill>
              </a:rPr>
              <a:t>The presence of additional bathrooms increased square footage, higher floors, waterfront access, captivating views, and elevated grade scores positively impact house prices.</a:t>
            </a:r>
          </a:p>
          <a:p>
            <a:pPr marL="174625" lvl="1" indent="0" algn="l" rtl="0">
              <a:lnSpc>
                <a:spcPct val="120000"/>
              </a:lnSpc>
              <a:spcBef>
                <a:spcPts val="400"/>
              </a:spcBef>
              <a:spcAft>
                <a:spcPts val="0"/>
              </a:spcAft>
              <a:buClr>
                <a:schemeClr val="dk1"/>
              </a:buClr>
              <a:buSzPct val="100000"/>
            </a:pPr>
            <a:r>
              <a:rPr lang="en-GB" sz="1200" dirty="0">
                <a:solidFill>
                  <a:srgbClr val="000000"/>
                </a:solidFill>
              </a:rPr>
              <a:t>Notably, the inclusion of cities like Medina and Mercer Island in the analysis reveals their positive association with higher property values.</a:t>
            </a:r>
          </a:p>
          <a:p>
            <a:pPr marL="339725" lvl="0" indent="-342900" algn="l" rtl="0">
              <a:lnSpc>
                <a:spcPct val="120000"/>
              </a:lnSpc>
              <a:spcBef>
                <a:spcPts val="800"/>
              </a:spcBef>
              <a:spcAft>
                <a:spcPts val="0"/>
              </a:spcAft>
              <a:buClrTx/>
              <a:buSzPct val="100000"/>
              <a:buFont typeface="Arial" panose="020B0604020202020204" pitchFamily="34" charset="0"/>
              <a:buChar char="•"/>
            </a:pPr>
            <a:r>
              <a:rPr lang="en-GB" sz="1300" b="1" dirty="0">
                <a:solidFill>
                  <a:srgbClr val="000000"/>
                </a:solidFill>
              </a:rPr>
              <a:t>Negative</a:t>
            </a:r>
            <a:r>
              <a:rPr lang="en-GB" sz="1200" b="1" dirty="0">
                <a:solidFill>
                  <a:srgbClr val="000000"/>
                </a:solidFill>
              </a:rPr>
              <a:t> Influencers on Price:</a:t>
            </a:r>
          </a:p>
          <a:p>
            <a:pPr marL="174625" lvl="1" indent="0" algn="l" rtl="0">
              <a:lnSpc>
                <a:spcPct val="120000"/>
              </a:lnSpc>
              <a:spcBef>
                <a:spcPts val="400"/>
              </a:spcBef>
              <a:spcAft>
                <a:spcPts val="0"/>
              </a:spcAft>
              <a:buClr>
                <a:schemeClr val="dk1"/>
              </a:buClr>
              <a:buSzPct val="100000"/>
            </a:pPr>
            <a:r>
              <a:rPr lang="en-GB" sz="1200" dirty="0">
                <a:solidFill>
                  <a:srgbClr val="000000"/>
                </a:solidFill>
              </a:rPr>
              <a:t>The number of bedrooms, certain city affiliations (e.g., Auburn, Federal Way, Kent), in reference to Bellevue, and specific features (e.g., Fall Season, City) exhibit a negative correlation with house prices.</a:t>
            </a:r>
          </a:p>
          <a:p>
            <a:pPr marL="174625" lvl="1" indent="0" algn="l" rtl="0">
              <a:lnSpc>
                <a:spcPct val="120000"/>
              </a:lnSpc>
              <a:spcBef>
                <a:spcPts val="400"/>
              </a:spcBef>
              <a:spcAft>
                <a:spcPts val="0"/>
              </a:spcAft>
              <a:buClr>
                <a:schemeClr val="dk1"/>
              </a:buClr>
              <a:buSzPct val="100000"/>
            </a:pPr>
            <a:r>
              <a:rPr lang="en-GB" sz="1200" dirty="0">
                <a:solidFill>
                  <a:srgbClr val="000000"/>
                </a:solidFill>
              </a:rPr>
              <a:t>Premiere Property Group should be cognizant of these factors when devising pricing strategies.</a:t>
            </a:r>
          </a:p>
          <a:p>
            <a:pPr marL="339725" lvl="0" indent="-342900" algn="l" rtl="0">
              <a:lnSpc>
                <a:spcPct val="120000"/>
              </a:lnSpc>
              <a:spcBef>
                <a:spcPts val="800"/>
              </a:spcBef>
              <a:spcAft>
                <a:spcPts val="0"/>
              </a:spcAft>
              <a:buClrTx/>
              <a:buSzPct val="100000"/>
              <a:buFont typeface="Arial" panose="020B0604020202020204" pitchFamily="34" charset="0"/>
              <a:buChar char="•"/>
            </a:pPr>
            <a:r>
              <a:rPr lang="en-GB" sz="1300" b="1" dirty="0">
                <a:solidFill>
                  <a:srgbClr val="000000"/>
                </a:solidFill>
              </a:rPr>
              <a:t>Seasonal</a:t>
            </a:r>
            <a:r>
              <a:rPr lang="en-GB" sz="1200" b="1" dirty="0">
                <a:solidFill>
                  <a:srgbClr val="000000"/>
                </a:solidFill>
              </a:rPr>
              <a:t> </a:t>
            </a:r>
            <a:r>
              <a:rPr lang="en-GB" sz="1300" b="1" dirty="0">
                <a:solidFill>
                  <a:srgbClr val="000000"/>
                </a:solidFill>
              </a:rPr>
              <a:t>and Unique Factors:</a:t>
            </a:r>
          </a:p>
          <a:p>
            <a:pPr marL="174625" lvl="1" indent="0" algn="l" rtl="0">
              <a:lnSpc>
                <a:spcPct val="120000"/>
              </a:lnSpc>
              <a:spcBef>
                <a:spcPts val="400"/>
              </a:spcBef>
              <a:spcAft>
                <a:spcPts val="0"/>
              </a:spcAft>
              <a:buClr>
                <a:schemeClr val="dk1"/>
              </a:buClr>
              <a:buSzPct val="100000"/>
            </a:pPr>
            <a:r>
              <a:rPr lang="en-GB" sz="1200" dirty="0">
                <a:solidFill>
                  <a:srgbClr val="000000"/>
                </a:solidFill>
              </a:rPr>
              <a:t>While some seasonal variables do not significantly impact prices, it's crucial to note that the age of the house and the presence of a basement can influence pricing dynamics.</a:t>
            </a:r>
          </a:p>
          <a:p>
            <a:pPr marL="339725" indent="-342900">
              <a:lnSpc>
                <a:spcPct val="120000"/>
              </a:lnSpc>
              <a:spcBef>
                <a:spcPts val="800"/>
              </a:spcBef>
              <a:buClrTx/>
              <a:buSzPct val="100000"/>
              <a:buFont typeface="Arial" panose="020B0604020202020204" pitchFamily="34" charset="0"/>
              <a:buChar char="•"/>
            </a:pPr>
            <a:r>
              <a:rPr lang="en-GB" sz="1300" b="1" dirty="0">
                <a:solidFill>
                  <a:srgbClr val="000000"/>
                </a:solidFill>
              </a:rPr>
              <a:t>City-Specific Considerations:</a:t>
            </a:r>
          </a:p>
          <a:p>
            <a:pPr marL="174625" lvl="1" indent="0" algn="l" rtl="0">
              <a:lnSpc>
                <a:spcPct val="120000"/>
              </a:lnSpc>
              <a:spcBef>
                <a:spcPts val="400"/>
              </a:spcBef>
              <a:spcAft>
                <a:spcPts val="0"/>
              </a:spcAft>
              <a:buClr>
                <a:schemeClr val="dk1"/>
              </a:buClr>
              <a:buSzPct val="100000"/>
            </a:pPr>
            <a:r>
              <a:rPr lang="en-GB" sz="1200" dirty="0">
                <a:solidFill>
                  <a:srgbClr val="000000"/>
                </a:solidFill>
              </a:rPr>
              <a:t>Each city has a unique influence on house prices, emphasizing the need for tailored strategies for different locations</a:t>
            </a:r>
          </a:p>
        </p:txBody>
      </p:sp>
      <p:sp>
        <p:nvSpPr>
          <p:cNvPr id="2" name="Google Shape;238;p39">
            <a:extLst>
              <a:ext uri="{FF2B5EF4-FFF2-40B4-BE49-F238E27FC236}">
                <a16:creationId xmlns:a16="http://schemas.microsoft.com/office/drawing/2014/main" id="{BFAE4597-B1FB-D278-3AFF-AE53B7D52496}"/>
              </a:ext>
            </a:extLst>
          </p:cNvPr>
          <p:cNvSpPr txBox="1">
            <a:spLocks/>
          </p:cNvSpPr>
          <p:nvPr/>
        </p:nvSpPr>
        <p:spPr>
          <a:xfrm>
            <a:off x="729625" y="345975"/>
            <a:ext cx="7648800" cy="81600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nSpc>
                <a:spcPct val="120000"/>
              </a:lnSpc>
              <a:buClr>
                <a:schemeClr val="dk1"/>
              </a:buClr>
              <a:buSzPts val="2100"/>
              <a:buFont typeface="Sorts Mill Goudy"/>
              <a:buNone/>
            </a:pPr>
            <a:r>
              <a:rPr lang="en-GB" sz="3800" dirty="0"/>
              <a:t>Key takeaways</a:t>
            </a:r>
          </a:p>
        </p:txBody>
      </p:sp>
    </p:spTree>
    <p:extLst>
      <p:ext uri="{BB962C8B-B14F-4D97-AF65-F5344CB8AC3E}">
        <p14:creationId xmlns:p14="http://schemas.microsoft.com/office/powerpoint/2010/main" val="339797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body" idx="1"/>
          </p:nvPr>
        </p:nvSpPr>
        <p:spPr>
          <a:xfrm>
            <a:off x="416375" y="296975"/>
            <a:ext cx="8373600" cy="45006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257" name="Google Shape;257;p42"/>
          <p:cNvPicPr preferRelativeResize="0"/>
          <p:nvPr/>
        </p:nvPicPr>
        <p:blipFill>
          <a:blip r:embed="rId3">
            <a:alphaModFix/>
          </a:blip>
          <a:stretch>
            <a:fillRect/>
          </a:stretch>
        </p:blipFill>
        <p:spPr>
          <a:xfrm>
            <a:off x="0" y="0"/>
            <a:ext cx="9144002" cy="4802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ctrTitle"/>
          </p:nvPr>
        </p:nvSpPr>
        <p:spPr>
          <a:xfrm>
            <a:off x="727950" y="511125"/>
            <a:ext cx="7688100" cy="79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800" dirty="0"/>
              <a:t>Recommendations</a:t>
            </a:r>
            <a:endParaRPr sz="3800" dirty="0"/>
          </a:p>
        </p:txBody>
      </p:sp>
      <p:sp>
        <p:nvSpPr>
          <p:cNvPr id="269" name="Google Shape;269;p44"/>
          <p:cNvSpPr txBox="1">
            <a:spLocks noGrp="1"/>
          </p:cNvSpPr>
          <p:nvPr>
            <p:ph type="subTitle" idx="1"/>
          </p:nvPr>
        </p:nvSpPr>
        <p:spPr>
          <a:xfrm>
            <a:off x="729625" y="1307325"/>
            <a:ext cx="7688100" cy="34902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1200"/>
              </a:spcBef>
              <a:spcAft>
                <a:spcPts val="0"/>
              </a:spcAft>
              <a:buClr>
                <a:srgbClr val="000000"/>
              </a:buClr>
              <a:buSzPts val="1300"/>
              <a:buChar char="●"/>
            </a:pPr>
            <a:r>
              <a:rPr lang="en" sz="1300" b="1" dirty="0">
                <a:solidFill>
                  <a:srgbClr val="000000"/>
                </a:solidFill>
              </a:rPr>
              <a:t>Market Positioning Strategies</a:t>
            </a:r>
            <a:r>
              <a:rPr lang="en" sz="1300" dirty="0">
                <a:solidFill>
                  <a:srgbClr val="000000"/>
                </a:solidFill>
              </a:rPr>
              <a:t>: Sellers should leverage insights into key price-driving factors to strategically position their properties in the market. Emphasize features </a:t>
            </a:r>
            <a:r>
              <a:rPr lang="en" sz="1300" dirty="0" err="1">
                <a:solidFill>
                  <a:srgbClr val="000000"/>
                </a:solidFill>
              </a:rPr>
              <a:t>eg.</a:t>
            </a:r>
            <a:r>
              <a:rPr lang="en" sz="1300" dirty="0">
                <a:solidFill>
                  <a:srgbClr val="000000"/>
                </a:solidFill>
              </a:rPr>
              <a:t>  spacious living areas, recent renovations, and waterfront access to  increase property attractiveness and market competitiveness.</a:t>
            </a:r>
            <a:endParaRPr sz="1300" b="1" dirty="0">
              <a:solidFill>
                <a:srgbClr val="000000"/>
              </a:solidFill>
            </a:endParaRPr>
          </a:p>
          <a:p>
            <a:pPr marL="457200" lvl="0" indent="-311150" algn="l" rtl="0">
              <a:lnSpc>
                <a:spcPct val="150000"/>
              </a:lnSpc>
              <a:spcBef>
                <a:spcPts val="0"/>
              </a:spcBef>
              <a:spcAft>
                <a:spcPts val="0"/>
              </a:spcAft>
              <a:buClr>
                <a:srgbClr val="000000"/>
              </a:buClr>
              <a:buSzPts val="1300"/>
              <a:buChar char="●"/>
            </a:pPr>
            <a:r>
              <a:rPr lang="en" sz="1300" b="1" dirty="0">
                <a:solidFill>
                  <a:srgbClr val="000000"/>
                </a:solidFill>
              </a:rPr>
              <a:t>Investment Considerations</a:t>
            </a:r>
            <a:r>
              <a:rPr lang="en" sz="1300" dirty="0">
                <a:solidFill>
                  <a:srgbClr val="000000"/>
                </a:solidFill>
              </a:rPr>
              <a:t>: Investors should carefully evaluate properties based on their potential for value appreciation. Prioritizing investments in neighborhoods with proximity to amenities and waterfront locations could yield higher returns. </a:t>
            </a:r>
            <a:endParaRPr sz="1300" dirty="0">
              <a:solidFill>
                <a:srgbClr val="000000"/>
              </a:solidFill>
            </a:endParaRPr>
          </a:p>
          <a:p>
            <a:pPr marL="457200" lvl="0" indent="-311150" algn="l" rtl="0">
              <a:lnSpc>
                <a:spcPct val="150000"/>
              </a:lnSpc>
              <a:spcBef>
                <a:spcPts val="0"/>
              </a:spcBef>
              <a:spcAft>
                <a:spcPts val="0"/>
              </a:spcAft>
              <a:buClr>
                <a:srgbClr val="000000"/>
              </a:buClr>
              <a:buSzPts val="1300"/>
              <a:buChar char="●"/>
            </a:pPr>
            <a:r>
              <a:rPr lang="en" sz="1300" b="1" dirty="0">
                <a:solidFill>
                  <a:srgbClr val="000000"/>
                </a:solidFill>
              </a:rPr>
              <a:t>Buyer Awareness</a:t>
            </a:r>
            <a:r>
              <a:rPr lang="en" sz="1300" dirty="0">
                <a:solidFill>
                  <a:srgbClr val="000000"/>
                </a:solidFill>
              </a:rPr>
              <a:t>: Should be cognizant of the factors influencing house prices when making purchasing decisions. </a:t>
            </a:r>
            <a:endParaRPr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ctrTitle"/>
          </p:nvPr>
        </p:nvSpPr>
        <p:spPr>
          <a:xfrm>
            <a:off x="729625" y="480525"/>
            <a:ext cx="7688100" cy="81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800" dirty="0"/>
              <a:t>Insights</a:t>
            </a:r>
            <a:endParaRPr sz="3800" dirty="0"/>
          </a:p>
        </p:txBody>
      </p:sp>
      <p:sp>
        <p:nvSpPr>
          <p:cNvPr id="263" name="Google Shape;263;p43"/>
          <p:cNvSpPr txBox="1">
            <a:spLocks noGrp="1"/>
          </p:cNvSpPr>
          <p:nvPr>
            <p:ph type="subTitle" idx="1"/>
          </p:nvPr>
        </p:nvSpPr>
        <p:spPr>
          <a:xfrm>
            <a:off x="639602" y="1279875"/>
            <a:ext cx="7688100" cy="33831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1200"/>
              </a:spcBef>
              <a:spcAft>
                <a:spcPts val="0"/>
              </a:spcAft>
              <a:buClr>
                <a:srgbClr val="000000"/>
              </a:buClr>
              <a:buSzPts val="1300"/>
              <a:buFont typeface="Arial"/>
              <a:buChar char="●"/>
            </a:pPr>
            <a:r>
              <a:rPr lang="en" sz="1300" b="1" dirty="0">
                <a:solidFill>
                  <a:srgbClr val="000000"/>
                </a:solidFill>
              </a:rPr>
              <a:t>Key Factors Affecting House Prices</a:t>
            </a:r>
            <a:r>
              <a:rPr lang="en" sz="1300" dirty="0">
                <a:solidFill>
                  <a:srgbClr val="000000"/>
                </a:solidFill>
              </a:rPr>
              <a:t>: Square footage of living space emerges as the primary driver of house prices. Features like grade, waterfront status and recent renovations correlate with prices, underscoring their impact on property values.</a:t>
            </a:r>
            <a:endParaRPr sz="1300" dirty="0">
              <a:solidFill>
                <a:srgbClr val="000000"/>
              </a:solidFill>
            </a:endParaRPr>
          </a:p>
          <a:p>
            <a:pPr marL="457200" lvl="0" indent="-311150" algn="l" rtl="0">
              <a:lnSpc>
                <a:spcPct val="150000"/>
              </a:lnSpc>
              <a:spcBef>
                <a:spcPts val="0"/>
              </a:spcBef>
              <a:spcAft>
                <a:spcPts val="0"/>
              </a:spcAft>
              <a:buClr>
                <a:srgbClr val="000000"/>
              </a:buClr>
              <a:buSzPts val="1300"/>
              <a:buFont typeface="Arial"/>
              <a:buChar char="●"/>
            </a:pPr>
            <a:r>
              <a:rPr lang="en" sz="1300" b="1" dirty="0">
                <a:solidFill>
                  <a:srgbClr val="000000"/>
                </a:solidFill>
              </a:rPr>
              <a:t>Significance of Property Characteristics</a:t>
            </a:r>
            <a:r>
              <a:rPr lang="en" sz="1300" dirty="0">
                <a:solidFill>
                  <a:srgbClr val="000000"/>
                </a:solidFill>
              </a:rPr>
              <a:t>: The number of bedrooms and bathrooms also contribute to determining house prices, albeit with varying degrees of influence. </a:t>
            </a:r>
            <a:endParaRPr sz="1300" dirty="0">
              <a:solidFill>
                <a:srgbClr val="000000"/>
              </a:solidFill>
            </a:endParaRPr>
          </a:p>
          <a:p>
            <a:pPr marL="457200" lvl="0" indent="-311150" algn="l" rtl="0">
              <a:lnSpc>
                <a:spcPct val="150000"/>
              </a:lnSpc>
              <a:spcBef>
                <a:spcPts val="0"/>
              </a:spcBef>
              <a:spcAft>
                <a:spcPts val="0"/>
              </a:spcAft>
              <a:buClr>
                <a:srgbClr val="000000"/>
              </a:buClr>
              <a:buSzPts val="1300"/>
              <a:buFont typeface="Arial"/>
              <a:buChar char="●"/>
            </a:pPr>
            <a:r>
              <a:rPr lang="en" sz="1300" b="1" dirty="0">
                <a:solidFill>
                  <a:srgbClr val="000000"/>
                </a:solidFill>
              </a:rPr>
              <a:t>Neighborhood and Environmental Factors</a:t>
            </a:r>
            <a:r>
              <a:rPr lang="en" sz="1300" dirty="0">
                <a:solidFill>
                  <a:srgbClr val="000000"/>
                </a:solidFill>
              </a:rPr>
              <a:t>: Proximity to amenities positively correlates with house prices implying that location remains a critical factor in property valuation. </a:t>
            </a:r>
            <a:endParaRPr sz="1300" dirty="0">
              <a:solidFill>
                <a:srgbClr val="000000"/>
              </a:solidFill>
            </a:endParaRPr>
          </a:p>
          <a:p>
            <a:pPr marL="457200" lvl="0" indent="-311150" algn="l" rtl="0">
              <a:lnSpc>
                <a:spcPct val="150000"/>
              </a:lnSpc>
              <a:spcBef>
                <a:spcPts val="0"/>
              </a:spcBef>
              <a:spcAft>
                <a:spcPts val="0"/>
              </a:spcAft>
              <a:buClr>
                <a:srgbClr val="000000"/>
              </a:buClr>
              <a:buSzPts val="1300"/>
              <a:buFont typeface="Arial"/>
              <a:buChar char="●"/>
            </a:pPr>
            <a:r>
              <a:rPr lang="en" sz="1300" b="1" dirty="0">
                <a:solidFill>
                  <a:srgbClr val="000000"/>
                </a:solidFill>
              </a:rPr>
              <a:t>Modeling and Predictive Insights</a:t>
            </a:r>
            <a:r>
              <a:rPr lang="en" sz="1300" dirty="0">
                <a:solidFill>
                  <a:srgbClr val="000000"/>
                </a:solidFill>
              </a:rPr>
              <a:t>: Employing regression models such as Simple Linear Regression and Multiple Linear Regression coupled with iterative modeling and feature engineering techniques, enhances the predictive accuracy of models. </a:t>
            </a:r>
            <a:endParaRPr sz="1300" dirty="0">
              <a:solidFill>
                <a:srgbClr val="000000"/>
              </a:solidFill>
            </a:endParaRPr>
          </a:p>
          <a:p>
            <a:pPr marL="0" lvl="0" indent="0" algn="l" rtl="0">
              <a:spcBef>
                <a:spcPts val="120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ctrTitle"/>
          </p:nvPr>
        </p:nvSpPr>
        <p:spPr>
          <a:xfrm>
            <a:off x="729625" y="465200"/>
            <a:ext cx="7688100" cy="6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t>Conclusions</a:t>
            </a:r>
            <a:endParaRPr sz="3800" dirty="0"/>
          </a:p>
        </p:txBody>
      </p:sp>
      <p:sp>
        <p:nvSpPr>
          <p:cNvPr id="275" name="Google Shape;275;p45"/>
          <p:cNvSpPr txBox="1">
            <a:spLocks noGrp="1"/>
          </p:cNvSpPr>
          <p:nvPr>
            <p:ph type="subTitle" idx="1"/>
          </p:nvPr>
        </p:nvSpPr>
        <p:spPr>
          <a:xfrm>
            <a:off x="727950" y="1360783"/>
            <a:ext cx="7688100" cy="3505500"/>
          </a:xfrm>
          <a:prstGeom prst="rect">
            <a:avLst/>
          </a:prstGeom>
        </p:spPr>
        <p:txBody>
          <a:bodyPr spcFirstLastPara="1" wrap="square" lIns="91425" tIns="91425" rIns="91425" bIns="91425" anchor="t" anchorCtr="0">
            <a:noAutofit/>
          </a:bodyPr>
          <a:lstStyle/>
          <a:p>
            <a:pPr marL="457200" lvl="0" indent="-311150" algn="l" rtl="0">
              <a:lnSpc>
                <a:spcPct val="95000"/>
              </a:lnSpc>
              <a:spcBef>
                <a:spcPts val="1200"/>
              </a:spcBef>
              <a:spcAft>
                <a:spcPts val="0"/>
              </a:spcAft>
              <a:buClr>
                <a:srgbClr val="000000"/>
              </a:buClr>
              <a:buSzPts val="1300"/>
              <a:buFont typeface="Arial"/>
              <a:buChar char="●"/>
            </a:pPr>
            <a:r>
              <a:rPr lang="en" sz="1300" dirty="0">
                <a:solidFill>
                  <a:srgbClr val="000000"/>
                </a:solidFill>
                <a:sym typeface="Arial"/>
              </a:rPr>
              <a:t>The dataset's geographic and temporal constraints may restrict the generalizability of findings to other regions or time periods. </a:t>
            </a:r>
            <a:endParaRPr sz="1300" dirty="0">
              <a:solidFill>
                <a:srgbClr val="000000"/>
              </a:solidFill>
              <a:sym typeface="Arial"/>
            </a:endParaRPr>
          </a:p>
          <a:p>
            <a:pPr marL="457200" lvl="0" indent="-311150" algn="l" rtl="0">
              <a:lnSpc>
                <a:spcPct val="95000"/>
              </a:lnSpc>
              <a:spcBef>
                <a:spcPts val="1200"/>
              </a:spcBef>
              <a:spcAft>
                <a:spcPts val="0"/>
              </a:spcAft>
              <a:buClr>
                <a:srgbClr val="000000"/>
              </a:buClr>
              <a:buSzPts val="1300"/>
              <a:buFont typeface="Arial"/>
              <a:buChar char="●"/>
            </a:pPr>
            <a:r>
              <a:rPr lang="en" sz="1300" dirty="0">
                <a:solidFill>
                  <a:srgbClr val="000000"/>
                </a:solidFill>
                <a:sym typeface="Arial"/>
              </a:rPr>
              <a:t>The analysis equips stakeholders, including homeowners, real estate professionals, and potential buyers with actionable insights to navigate the housing market effectively. </a:t>
            </a:r>
            <a:endParaRPr sz="1300" dirty="0">
              <a:solidFill>
                <a:srgbClr val="000000"/>
              </a:solidFill>
              <a:sym typeface="Arial"/>
            </a:endParaRPr>
          </a:p>
          <a:p>
            <a:pPr marL="457200" lvl="0" indent="-311150" algn="l" rtl="0">
              <a:lnSpc>
                <a:spcPct val="95000"/>
              </a:lnSpc>
              <a:spcBef>
                <a:spcPts val="1200"/>
              </a:spcBef>
              <a:spcAft>
                <a:spcPts val="0"/>
              </a:spcAft>
              <a:buClr>
                <a:srgbClr val="000000"/>
              </a:buClr>
              <a:buSzPts val="1300"/>
              <a:buFont typeface="Arial"/>
              <a:buChar char="●"/>
            </a:pPr>
            <a:r>
              <a:rPr lang="en" sz="1300" dirty="0">
                <a:solidFill>
                  <a:srgbClr val="000000"/>
                </a:solidFill>
                <a:sym typeface="Arial"/>
              </a:rPr>
              <a:t>Leveraging knowledge of key price determinants and understanding the nuances of property valuation, stakeholders can make informed decisions regarding pricing strategies, property investments and market participation. </a:t>
            </a:r>
            <a:endParaRPr sz="1300" dirty="0">
              <a:solidFill>
                <a:srgbClr val="000000"/>
              </a:solidFill>
              <a:sym typeface="Arial"/>
            </a:endParaRPr>
          </a:p>
          <a:p>
            <a:pPr marL="457200" lvl="0" indent="-311150" algn="l" rtl="0">
              <a:lnSpc>
                <a:spcPct val="95000"/>
              </a:lnSpc>
              <a:spcBef>
                <a:spcPts val="1200"/>
              </a:spcBef>
              <a:spcAft>
                <a:spcPts val="0"/>
              </a:spcAft>
              <a:buClr>
                <a:srgbClr val="000000"/>
              </a:buClr>
              <a:buSzPts val="1300"/>
              <a:buFont typeface="Arial"/>
              <a:buChar char="●"/>
            </a:pPr>
            <a:r>
              <a:rPr lang="en" sz="1300" dirty="0">
                <a:solidFill>
                  <a:srgbClr val="000000"/>
                </a:solidFill>
                <a:sym typeface="Arial"/>
              </a:rPr>
              <a:t>Continued research and analysis are warranted to refine models and explore additional factors for enhanced predictive accuracy and comprehensive market understanding.</a:t>
            </a:r>
            <a:endParaRPr sz="1300" dirty="0">
              <a:solidFill>
                <a:srgbClr val="000000"/>
              </a:solidFill>
              <a:sym typeface="Arial"/>
            </a:endParaRPr>
          </a:p>
          <a:p>
            <a:pPr marL="0" lvl="0" indent="0" algn="l" rtl="0">
              <a:lnSpc>
                <a:spcPct val="80000"/>
              </a:lnSpc>
              <a:spcBef>
                <a:spcPts val="1200"/>
              </a:spcBef>
              <a:spcAft>
                <a:spcPts val="0"/>
              </a:spcAft>
              <a:buNone/>
            </a:pPr>
            <a:endParaRPr sz="1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45"/>
          <p:cNvSpPr txBox="1">
            <a:spLocks noGrp="1"/>
          </p:cNvSpPr>
          <p:nvPr>
            <p:ph type="subTitle" idx="1"/>
          </p:nvPr>
        </p:nvSpPr>
        <p:spPr>
          <a:xfrm>
            <a:off x="616488" y="1461597"/>
            <a:ext cx="7688100" cy="35055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GB" sz="1400" b="1" dirty="0"/>
              <a:t>Micro-location Trends</a:t>
            </a:r>
            <a:endParaRPr lang="en-GB" sz="1600" dirty="0"/>
          </a:p>
          <a:p>
            <a:pPr marL="457200" lvl="0" indent="-323850" algn="l" rtl="0">
              <a:lnSpc>
                <a:spcPct val="150000"/>
              </a:lnSpc>
              <a:spcBef>
                <a:spcPts val="0"/>
              </a:spcBef>
              <a:spcAft>
                <a:spcPts val="0"/>
              </a:spcAft>
              <a:buSzPts val="1500"/>
              <a:buChar char="●"/>
            </a:pPr>
            <a:r>
              <a:rPr lang="en-GB" sz="1400" b="1" dirty="0" err="1"/>
              <a:t>Analyzing</a:t>
            </a:r>
            <a:r>
              <a:rPr lang="en-GB" sz="1400" b="1" dirty="0"/>
              <a:t> long-term Market Trends</a:t>
            </a:r>
            <a:endParaRPr lang="en-GB" sz="1600" dirty="0"/>
          </a:p>
          <a:p>
            <a:pPr marL="457200" lvl="0" indent="-323850" algn="l" rtl="0">
              <a:lnSpc>
                <a:spcPct val="150000"/>
              </a:lnSpc>
              <a:spcBef>
                <a:spcPts val="0"/>
              </a:spcBef>
              <a:spcAft>
                <a:spcPts val="0"/>
              </a:spcAft>
              <a:buSzPts val="1500"/>
              <a:buChar char="●"/>
            </a:pPr>
            <a:r>
              <a:rPr lang="en-GB" sz="1400" b="1" dirty="0"/>
              <a:t>Economic and Demographic Factors</a:t>
            </a:r>
            <a:endParaRPr lang="en-GB" sz="1600" dirty="0"/>
          </a:p>
          <a:p>
            <a:pPr marL="457200" lvl="0" indent="-323850" algn="l" rtl="0">
              <a:lnSpc>
                <a:spcPct val="150000"/>
              </a:lnSpc>
              <a:spcBef>
                <a:spcPts val="0"/>
              </a:spcBef>
              <a:spcAft>
                <a:spcPts val="0"/>
              </a:spcAft>
              <a:buSzPts val="1500"/>
              <a:buChar char="●"/>
            </a:pPr>
            <a:r>
              <a:rPr lang="en-GB" sz="1400" b="1" dirty="0"/>
              <a:t>Advanced Predictive </a:t>
            </a:r>
            <a:r>
              <a:rPr lang="en-GB" sz="1400" b="1" dirty="0" err="1"/>
              <a:t>Modeling</a:t>
            </a:r>
            <a:endParaRPr lang="en-GB" sz="1600" dirty="0"/>
          </a:p>
          <a:p>
            <a:pPr marL="457200" lvl="0" indent="-323850" algn="l" rtl="0">
              <a:lnSpc>
                <a:spcPct val="150000"/>
              </a:lnSpc>
              <a:spcBef>
                <a:spcPts val="0"/>
              </a:spcBef>
              <a:spcAft>
                <a:spcPts val="0"/>
              </a:spcAft>
              <a:buSzPts val="1500"/>
              <a:buChar char="●"/>
            </a:pPr>
            <a:r>
              <a:rPr lang="en-GB" sz="1400" b="1" dirty="0"/>
              <a:t>Impact of Renovations</a:t>
            </a:r>
            <a:endParaRPr lang="en-GB" sz="1600" dirty="0"/>
          </a:p>
          <a:p>
            <a:pPr marL="457200" lvl="0" indent="-323850" algn="l" rtl="0">
              <a:lnSpc>
                <a:spcPct val="150000"/>
              </a:lnSpc>
              <a:spcBef>
                <a:spcPts val="0"/>
              </a:spcBef>
              <a:spcAft>
                <a:spcPts val="0"/>
              </a:spcAft>
              <a:buSzPts val="1500"/>
              <a:buChar char="●"/>
            </a:pPr>
            <a:r>
              <a:rPr lang="en-GB" sz="1400" b="1" dirty="0"/>
              <a:t>Customer Segmentation and Targeting</a:t>
            </a:r>
            <a:endParaRPr lang="en-GB" sz="1600" dirty="0"/>
          </a:p>
          <a:p>
            <a:pPr marL="0" lvl="0" indent="0" algn="l" rtl="0">
              <a:lnSpc>
                <a:spcPct val="80000"/>
              </a:lnSpc>
              <a:spcBef>
                <a:spcPts val="1200"/>
              </a:spcBef>
              <a:spcAft>
                <a:spcPts val="0"/>
              </a:spcAft>
              <a:buNone/>
            </a:pPr>
            <a:endParaRPr sz="1700" dirty="0"/>
          </a:p>
        </p:txBody>
      </p:sp>
      <p:sp>
        <p:nvSpPr>
          <p:cNvPr id="2" name="Google Shape;250;p41">
            <a:extLst>
              <a:ext uri="{FF2B5EF4-FFF2-40B4-BE49-F238E27FC236}">
                <a16:creationId xmlns:a16="http://schemas.microsoft.com/office/drawing/2014/main" id="{3280EDC1-67AE-33CF-261A-8D374A6BC2C6}"/>
              </a:ext>
            </a:extLst>
          </p:cNvPr>
          <p:cNvSpPr txBox="1">
            <a:spLocks/>
          </p:cNvSpPr>
          <p:nvPr/>
        </p:nvSpPr>
        <p:spPr>
          <a:xfrm>
            <a:off x="636138" y="688797"/>
            <a:ext cx="7648800" cy="772800"/>
          </a:xfrm>
          <a:prstGeom prst="rect">
            <a:avLst/>
          </a:prstGeom>
          <a:noFill/>
          <a:ln>
            <a:noFill/>
          </a:ln>
        </p:spPr>
        <p:txBody>
          <a:bodyPr spcFirstLastPara="1" wrap="square" lIns="68575" tIns="34275" rIns="68575" bIns="34275" anchor="ctr" anchorCtr="0">
            <a:normAutofit fontScale="5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nSpc>
                <a:spcPct val="120000"/>
              </a:lnSpc>
              <a:buClr>
                <a:schemeClr val="dk1"/>
              </a:buClr>
              <a:buSzPct val="75000"/>
              <a:buFont typeface="Sorts Mill Goudy"/>
              <a:buNone/>
            </a:pPr>
            <a:r>
              <a:rPr lang="en-GB" sz="5100" dirty="0"/>
              <a:t>OPPORTUNITIES FOR FURTHER ANALYSIS</a:t>
            </a:r>
          </a:p>
          <a:p>
            <a:pPr>
              <a:lnSpc>
                <a:spcPct val="120000"/>
              </a:lnSpc>
              <a:buClr>
                <a:schemeClr val="dk1"/>
              </a:buClr>
              <a:buSzPct val="75000"/>
              <a:buFont typeface="Sorts Mill Goudy"/>
              <a:buNone/>
            </a:pPr>
            <a:endParaRPr lang="en-GB" dirty="0"/>
          </a:p>
        </p:txBody>
      </p:sp>
    </p:spTree>
    <p:extLst>
      <p:ext uri="{BB962C8B-B14F-4D97-AF65-F5344CB8AC3E}">
        <p14:creationId xmlns:p14="http://schemas.microsoft.com/office/powerpoint/2010/main" val="1185829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D518-A111-6870-08F2-087C6A947DEF}"/>
              </a:ext>
            </a:extLst>
          </p:cNvPr>
          <p:cNvSpPr>
            <a:spLocks noGrp="1"/>
          </p:cNvSpPr>
          <p:nvPr>
            <p:ph type="title"/>
          </p:nvPr>
        </p:nvSpPr>
        <p:spPr>
          <a:xfrm>
            <a:off x="570424" y="1812450"/>
            <a:ext cx="7688400" cy="1518600"/>
          </a:xfrm>
        </p:spPr>
        <p:txBody>
          <a:bodyPr>
            <a:normAutofit/>
          </a:bodyPr>
          <a:lstStyle/>
          <a:p>
            <a:pPr algn="ctr"/>
            <a:r>
              <a:rPr lang="en-KE" sz="6000" dirty="0"/>
              <a:t>THANK YOU!</a:t>
            </a:r>
          </a:p>
        </p:txBody>
      </p:sp>
    </p:spTree>
    <p:extLst>
      <p:ext uri="{BB962C8B-B14F-4D97-AF65-F5344CB8AC3E}">
        <p14:creationId xmlns:p14="http://schemas.microsoft.com/office/powerpoint/2010/main" val="1644241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ctrTitle"/>
          </p:nvPr>
        </p:nvSpPr>
        <p:spPr>
          <a:xfrm>
            <a:off x="727950" y="384401"/>
            <a:ext cx="7688100" cy="76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Statement</a:t>
            </a:r>
            <a:endParaRPr dirty="0"/>
          </a:p>
        </p:txBody>
      </p:sp>
      <p:sp>
        <p:nvSpPr>
          <p:cNvPr id="106" name="Google Shape;106;p16"/>
          <p:cNvSpPr txBox="1">
            <a:spLocks noGrp="1"/>
          </p:cNvSpPr>
          <p:nvPr>
            <p:ph type="subTitle" idx="1"/>
          </p:nvPr>
        </p:nvSpPr>
        <p:spPr>
          <a:xfrm>
            <a:off x="727950" y="1529930"/>
            <a:ext cx="7688100" cy="23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Advertising Campaign to encourage sales in King County</a:t>
            </a:r>
            <a:endParaRPr dirty="0"/>
          </a:p>
          <a:p>
            <a:pPr marL="0" lvl="0" indent="0" algn="l" rtl="0">
              <a:spcBef>
                <a:spcPts val="0"/>
              </a:spcBef>
              <a:spcAft>
                <a:spcPts val="0"/>
              </a:spcAft>
              <a:buNone/>
            </a:pPr>
            <a:endParaRPr dirty="0"/>
          </a:p>
          <a:p>
            <a:pPr marL="457200" lvl="1" indent="0"/>
            <a:r>
              <a:rPr lang="en" dirty="0"/>
              <a:t>● Data-driven recommendations</a:t>
            </a:r>
          </a:p>
          <a:p>
            <a:pPr marL="457200" lvl="1" indent="0"/>
            <a:endParaRPr dirty="0"/>
          </a:p>
          <a:p>
            <a:pPr marL="457200" lvl="1" indent="0"/>
            <a:r>
              <a:rPr lang="en" dirty="0"/>
              <a:t>● Model to predict house prices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subTitle" idx="1"/>
          </p:nvPr>
        </p:nvSpPr>
        <p:spPr>
          <a:xfrm>
            <a:off x="729625" y="1322625"/>
            <a:ext cx="7688100" cy="3168900"/>
          </a:xfrm>
          <a:prstGeom prst="rect">
            <a:avLst/>
          </a:prstGeom>
        </p:spPr>
        <p:txBody>
          <a:bodyPr spcFirstLastPara="1" wrap="square" lIns="91425" tIns="91425" rIns="91425" bIns="91425" anchor="t" anchorCtr="0">
            <a:normAutofit/>
          </a:bodyPr>
          <a:lstStyle/>
          <a:p>
            <a:pPr marL="0" lvl="0" indent="0" algn="l" rtl="0">
              <a:lnSpc>
                <a:spcPct val="150000"/>
              </a:lnSpc>
              <a:spcBef>
                <a:spcPts val="1200"/>
              </a:spcBef>
              <a:spcAft>
                <a:spcPts val="0"/>
              </a:spcAft>
              <a:buNone/>
            </a:pPr>
            <a:endParaRPr dirty="0"/>
          </a:p>
          <a:p>
            <a:pPr marL="0" lvl="0" indent="0" algn="l" rtl="0">
              <a:lnSpc>
                <a:spcPct val="150000"/>
              </a:lnSpc>
              <a:spcBef>
                <a:spcPts val="1200"/>
              </a:spcBef>
              <a:spcAft>
                <a:spcPts val="0"/>
              </a:spcAft>
              <a:buNone/>
            </a:pPr>
            <a:r>
              <a:rPr lang="en" dirty="0" err="1"/>
              <a:t>Qn</a:t>
            </a:r>
            <a:r>
              <a:rPr lang="en" dirty="0"/>
              <a:t> 1: What features are most closely connected with changes in house prices?</a:t>
            </a:r>
            <a:endParaRPr dirty="0"/>
          </a:p>
          <a:p>
            <a:pPr marL="0" lvl="0" indent="0" algn="l" rtl="0">
              <a:lnSpc>
                <a:spcPct val="150000"/>
              </a:lnSpc>
              <a:spcBef>
                <a:spcPts val="1200"/>
              </a:spcBef>
              <a:spcAft>
                <a:spcPts val="0"/>
              </a:spcAft>
              <a:buNone/>
            </a:pPr>
            <a:r>
              <a:rPr lang="en" dirty="0" err="1"/>
              <a:t>Qn</a:t>
            </a:r>
            <a:r>
              <a:rPr lang="en" dirty="0"/>
              <a:t> 2: Which features show the strongest connections with other factors that help predict house prices?</a:t>
            </a:r>
            <a:endParaRPr dirty="0"/>
          </a:p>
          <a:p>
            <a:pPr marL="0" lvl="0" indent="0" algn="l" rtl="0">
              <a:lnSpc>
                <a:spcPct val="150000"/>
              </a:lnSpc>
              <a:spcBef>
                <a:spcPts val="1200"/>
              </a:spcBef>
              <a:spcAft>
                <a:spcPts val="0"/>
              </a:spcAft>
              <a:buNone/>
            </a:pPr>
            <a:r>
              <a:rPr lang="en" dirty="0" err="1"/>
              <a:t>Qn</a:t>
            </a:r>
            <a:r>
              <a:rPr lang="en" dirty="0"/>
              <a:t> 3: What combination of features gives the most accurate predictions for how much a house will cost?</a:t>
            </a:r>
            <a:endParaRPr dirty="0"/>
          </a:p>
          <a:p>
            <a:pPr marL="0" lvl="0" indent="0" algn="l" rtl="0">
              <a:lnSpc>
                <a:spcPct val="115000"/>
              </a:lnSpc>
              <a:spcBef>
                <a:spcPts val="1200"/>
              </a:spcBef>
              <a:spcAft>
                <a:spcPts val="1200"/>
              </a:spcAft>
              <a:buNone/>
            </a:pPr>
            <a:endParaRPr dirty="0"/>
          </a:p>
        </p:txBody>
      </p:sp>
      <p:sp>
        <p:nvSpPr>
          <p:cNvPr id="112" name="Google Shape;112;p17"/>
          <p:cNvSpPr txBox="1">
            <a:spLocks noGrp="1"/>
          </p:cNvSpPr>
          <p:nvPr>
            <p:ph type="ctrTitle"/>
          </p:nvPr>
        </p:nvSpPr>
        <p:spPr>
          <a:xfrm>
            <a:off x="729625" y="434575"/>
            <a:ext cx="76881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00" dirty="0"/>
              <a:t>Analysis</a:t>
            </a:r>
            <a:endParaRPr sz="3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ctrTitle"/>
          </p:nvPr>
        </p:nvSpPr>
        <p:spPr>
          <a:xfrm>
            <a:off x="727950" y="415142"/>
            <a:ext cx="76881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00" dirty="0"/>
              <a:t>Methodology</a:t>
            </a:r>
            <a:endParaRPr sz="3800" dirty="0"/>
          </a:p>
        </p:txBody>
      </p:sp>
      <p:sp>
        <p:nvSpPr>
          <p:cNvPr id="118" name="Google Shape;118;p18"/>
          <p:cNvSpPr txBox="1">
            <a:spLocks noGrp="1"/>
          </p:cNvSpPr>
          <p:nvPr>
            <p:ph type="subTitle" idx="1"/>
          </p:nvPr>
        </p:nvSpPr>
        <p:spPr>
          <a:xfrm>
            <a:off x="727950" y="1353275"/>
            <a:ext cx="7970100" cy="3291000"/>
          </a:xfrm>
          <a:prstGeom prst="rect">
            <a:avLst/>
          </a:prstGeom>
        </p:spPr>
        <p:txBody>
          <a:bodyPr spcFirstLastPara="1" wrap="square" lIns="91425" tIns="91425" rIns="91425" bIns="91425" anchor="t" anchorCtr="0">
            <a:normAutofit fontScale="85000" lnSpcReduction="10000"/>
          </a:bodyPr>
          <a:lstStyle/>
          <a:p>
            <a:pPr marL="0" lvl="0" indent="0" algn="l" rtl="0">
              <a:lnSpc>
                <a:spcPct val="200000"/>
              </a:lnSpc>
              <a:spcBef>
                <a:spcPts val="0"/>
              </a:spcBef>
              <a:spcAft>
                <a:spcPts val="0"/>
              </a:spcAft>
              <a:buNone/>
            </a:pPr>
            <a:r>
              <a:rPr lang="en" sz="2000" dirty="0"/>
              <a:t>● Gather relevant data and perform comprehensive </a:t>
            </a:r>
            <a:r>
              <a:rPr lang="en" sz="2000" b="1" dirty="0"/>
              <a:t>analysis </a:t>
            </a:r>
            <a:r>
              <a:rPr lang="en" sz="2000" dirty="0"/>
              <a:t>to understand its structure, quality, and potential insights</a:t>
            </a:r>
            <a:endParaRPr sz="2000" dirty="0"/>
          </a:p>
          <a:p>
            <a:pPr marL="0" lvl="0" indent="0" algn="l" rtl="0">
              <a:lnSpc>
                <a:spcPct val="200000"/>
              </a:lnSpc>
              <a:spcBef>
                <a:spcPts val="0"/>
              </a:spcBef>
              <a:spcAft>
                <a:spcPts val="0"/>
              </a:spcAft>
              <a:buNone/>
            </a:pPr>
            <a:r>
              <a:rPr lang="en" sz="2000" dirty="0"/>
              <a:t>● Delve into the features of the dataset to uncover meaningful patterns and insights that can inform the prediction model.</a:t>
            </a:r>
            <a:endParaRPr sz="2000" dirty="0"/>
          </a:p>
          <a:p>
            <a:pPr marL="0" lvl="0" indent="0" algn="l" rtl="0">
              <a:lnSpc>
                <a:spcPct val="200000"/>
              </a:lnSpc>
              <a:spcBef>
                <a:spcPts val="0"/>
              </a:spcBef>
              <a:spcAft>
                <a:spcPts val="0"/>
              </a:spcAft>
              <a:buNone/>
            </a:pPr>
            <a:r>
              <a:rPr lang="en" sz="2000" dirty="0"/>
              <a:t>● Construct a prediction model using appropriate methodologies, incorporating the insights gained from data analysis and feature investigation.</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54442" y="152120"/>
            <a:ext cx="8789558" cy="982200"/>
          </a:xfrm>
          <a:prstGeom prst="rect">
            <a:avLst/>
          </a:prstGeom>
        </p:spPr>
        <p:txBody>
          <a:bodyPr spcFirstLastPara="1" wrap="square" lIns="68575" tIns="34275" rIns="68575" bIns="34275" anchor="ctr" anchorCtr="0">
            <a:normAutofit fontScale="90000"/>
          </a:bodyPr>
          <a:lstStyle/>
          <a:p>
            <a:pPr>
              <a:spcBef>
                <a:spcPts val="800"/>
              </a:spcBef>
              <a:spcAft>
                <a:spcPts val="1200"/>
              </a:spcAft>
            </a:pPr>
            <a:r>
              <a:rPr lang="en" sz="3800" dirty="0"/>
              <a:t>H</a:t>
            </a:r>
            <a:r>
              <a:rPr lang="en" sz="3400" dirty="0"/>
              <a:t>ouse price trends</a:t>
            </a:r>
            <a:endParaRPr sz="3400" dirty="0"/>
          </a:p>
        </p:txBody>
      </p:sp>
      <p:pic>
        <p:nvPicPr>
          <p:cNvPr id="135" name="Google Shape;135;p21"/>
          <p:cNvPicPr preferRelativeResize="0"/>
          <p:nvPr/>
        </p:nvPicPr>
        <p:blipFill>
          <a:blip r:embed="rId3">
            <a:alphaModFix/>
          </a:blip>
          <a:stretch>
            <a:fillRect/>
          </a:stretch>
        </p:blipFill>
        <p:spPr>
          <a:xfrm>
            <a:off x="0" y="1297125"/>
            <a:ext cx="9144000" cy="384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971550" y="632222"/>
            <a:ext cx="7200900" cy="982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3800" dirty="0"/>
              <a:t>In the graphs below;</a:t>
            </a:r>
            <a:endParaRPr sz="3800" dirty="0"/>
          </a:p>
        </p:txBody>
      </p:sp>
      <p:sp>
        <p:nvSpPr>
          <p:cNvPr id="159" name="Google Shape;159;p25"/>
          <p:cNvSpPr txBox="1">
            <a:spLocks noGrp="1"/>
          </p:cNvSpPr>
          <p:nvPr>
            <p:ph type="body" idx="1"/>
          </p:nvPr>
        </p:nvSpPr>
        <p:spPr>
          <a:xfrm>
            <a:off x="971550" y="1696641"/>
            <a:ext cx="7200900" cy="2732400"/>
          </a:xfrm>
          <a:prstGeom prst="rect">
            <a:avLst/>
          </a:prstGeom>
        </p:spPr>
        <p:txBody>
          <a:bodyPr spcFirstLastPara="1" wrap="square" lIns="68575" tIns="34275" rIns="68575" bIns="34275" anchor="t" anchorCtr="0">
            <a:normAutofit/>
          </a:bodyPr>
          <a:lstStyle/>
          <a:p>
            <a:pPr marL="0" lvl="0" indent="0" algn="l" rtl="0">
              <a:lnSpc>
                <a:spcPct val="115000"/>
              </a:lnSpc>
              <a:spcBef>
                <a:spcPts val="800"/>
              </a:spcBef>
              <a:spcAft>
                <a:spcPts val="1200"/>
              </a:spcAft>
              <a:buNone/>
            </a:pPr>
            <a:r>
              <a:rPr lang="en" sz="2400">
                <a:solidFill>
                  <a:schemeClr val="dk2"/>
                </a:solidFill>
              </a:rPr>
              <a:t>We analyzed the variation of average house prices as per the overall condition of a house, whether a house is located on a waterfront or not, the quality of views from the house and the number of floors/ levels in a house.</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0" y="424175"/>
            <a:ext cx="9144003" cy="397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0" y="424175"/>
            <a:ext cx="9144003" cy="41081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1071</Words>
  <Application>Microsoft Macintosh PowerPoint</Application>
  <PresentationFormat>On-screen Show (16:9)</PresentationFormat>
  <Paragraphs>76</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Lato</vt:lpstr>
      <vt:lpstr>Helvetica Neue</vt:lpstr>
      <vt:lpstr>Arial</vt:lpstr>
      <vt:lpstr>Raleway</vt:lpstr>
      <vt:lpstr>Sorts Mill Goudy</vt:lpstr>
      <vt:lpstr>Streamline</vt:lpstr>
      <vt:lpstr>Real Estate  Market  in King County</vt:lpstr>
      <vt:lpstr>Business Understanding</vt:lpstr>
      <vt:lpstr>Problem Statement</vt:lpstr>
      <vt:lpstr>Analysis</vt:lpstr>
      <vt:lpstr>Methodology</vt:lpstr>
      <vt:lpstr>House price trends</vt:lpstr>
      <vt:lpstr>In the graphs below;</vt:lpstr>
      <vt:lpstr>PowerPoint Presentation</vt:lpstr>
      <vt:lpstr>PowerPoint Presentation</vt:lpstr>
      <vt:lpstr>Assessing the change in house price values as per the grade, condition and waterfront location of a house with and without outliers using box plots as shown below.</vt:lpstr>
      <vt:lpstr>PowerPoint Presentation</vt:lpstr>
      <vt:lpstr>PowerPoint Presentation</vt:lpstr>
      <vt:lpstr>Scatterplots to visualise and explore the relationships between multiple variables</vt:lpstr>
      <vt:lpstr>PowerPoint Presentation</vt:lpstr>
      <vt:lpstr>General overview on the variables that have a strong correlation with the price</vt:lpstr>
      <vt:lpstr>PowerPoint Presentation</vt:lpstr>
      <vt:lpstr>Plotting actual and predicted values</vt:lpstr>
      <vt:lpstr>PowerPoint Presentation</vt:lpstr>
      <vt:lpstr>PowerPoint Presentation</vt:lpstr>
      <vt:lpstr>Results</vt:lpstr>
      <vt:lpstr>PowerPoint Presentation</vt:lpstr>
      <vt:lpstr>PowerPoint Presentation</vt:lpstr>
      <vt:lpstr>PowerPoint Presentation</vt:lpstr>
      <vt:lpstr>Recommendations</vt:lpstr>
      <vt:lpstr>Insights</vt:lpstr>
      <vt:lpstr>Conclusions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Market  in King County</dc:title>
  <cp:lastModifiedBy>Microsoft Office User</cp:lastModifiedBy>
  <cp:revision>5</cp:revision>
  <dcterms:modified xsi:type="dcterms:W3CDTF">2024-05-03T09:56:12Z</dcterms:modified>
</cp:coreProperties>
</file>